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733" r:id="rId3"/>
    <p:sldId id="739" r:id="rId4"/>
    <p:sldId id="740" r:id="rId5"/>
    <p:sldId id="741" r:id="rId6"/>
    <p:sldId id="742" r:id="rId7"/>
    <p:sldId id="743" r:id="rId8"/>
    <p:sldId id="267" r:id="rId9"/>
    <p:sldId id="744" r:id="rId10"/>
    <p:sldId id="745" r:id="rId11"/>
    <p:sldId id="746" r:id="rId12"/>
    <p:sldId id="269" r:id="rId13"/>
    <p:sldId id="747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68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9C73-EF9B-B548-BAC6-92BDF784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6F2B-2727-A047-B75A-65DD6F5ABCCD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6040-C963-CA43-9439-A73E48B6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867C-3FA9-F64F-BC51-B51308CE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5AF4-1ADC-DB42-AD37-6F058A17B2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5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19D4-523F-A744-9306-195B8FC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8508-C3F6-DC49-926A-E17BEE0479CD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1ED2-BBB4-1A48-9C63-8B9E09F4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CCFA-E5F5-2F41-8902-816A349A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30BB-56FF-6440-BD24-FFC9E54D8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2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81B69-2111-024F-B087-C35DA22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C91B-B600-C547-89AD-942A1B5089D6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CB67-FF2A-2149-8DF1-1940F1AC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8AF9-D80F-3B45-8410-AC5C77DD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4377-CA95-0946-B6A3-F76B58893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64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8A465-AA62-0843-AA26-21713F3F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F853-6967-C245-9C0D-3C0A63DE3170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438F5-86D5-5C45-9889-3F20156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5B2A-298F-8449-B36E-FEB982C9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D81C-E5E8-384E-90EB-461D701C7B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95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FCEF-617B-5C4D-A2E1-E0153A22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175F-6527-5848-8F3B-88EB8819A15D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F12B-8CC3-1047-A6E1-1EB7A583C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F77-8DD5-F44E-8E92-5872DB88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2F8E-2C50-3549-9AE5-E8C2BE2FD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58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ACDD1-DCFC-6D4A-B7D0-E1AB507F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866E-26B3-3B4E-9D57-DE0A31CBA3E3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7EF1-8F35-4941-9C7B-54416D0A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A22A-144A-014F-BA1E-EA81B070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1910-8245-1B4A-9EF4-AA49A8E014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62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2E502-0E08-5649-9DCA-DD0E5D49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B737-D984-924C-9F5E-50370ACD153C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92E20-48F9-4943-849F-F4272E86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58743C-5B6D-8142-8D60-A41818CB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6F16-241B-8F45-83F5-0FDB68EF5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32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00B267-526F-9A42-BA7F-F712CBDC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A8C2-433E-7046-A37F-6DE173EBCD13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781CB1-C092-144D-9D28-A1013276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8ACD16-4313-0D4B-8B33-AA92ED2B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6550-207E-8042-BE7D-F275DBA433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997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95E8A6-BB84-AF43-92A9-16E10A24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E0FB-A6DA-684F-95D6-D39A4C6BE5F8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BEF993-32BF-204E-982B-E6D813C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E415DA-DBF6-9445-B34F-07483004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3252-BCCC-A74A-89A8-24E3432FDB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718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99DB05-BD3D-FB4F-8FAC-1FA1350C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4BE8-1E39-F74F-B394-EAA8F32F83E8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B85C85-8D22-7D46-A79C-2CB83071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2B4079-E624-9540-BBAC-3F9DEFBC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4963-6BDC-604E-A5F8-81AFA9D450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099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9AB467-1C56-E942-AFF6-95B43F18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0626-27CA-2C47-9541-D0BA249DBBEC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3A5105-AB97-7643-AA6C-DA2907C6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F98344-ADDD-CB4B-8DF6-4AB4FDC6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61EF-C11E-E742-8FF3-0F90CC3FDA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63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0152-4D67-1448-AEB2-70A5025B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030D-3105-204A-81DD-0DC801B67ABD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891D7-016B-814C-AAA3-A2AC1FC9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6AEA-22B2-254A-9402-8C75B77B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4014-9C53-0948-A7E1-1B11C36F72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476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28CFA9-E82A-7B4B-AF8E-8C11500D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AC7D-6529-234C-B67E-8A2D647C6DFC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D3DA2E-6DFB-BC46-95C6-346A46BC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9F00B2-8E9C-484C-8DB1-E1AEEEE5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C2DF-C9C9-0247-B064-3870414437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757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7DD9-5FFC-C444-BA29-B528F18A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FFBB-E5D1-8540-89FD-741C9DDFF9E0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0541A-B1DE-9F47-B77A-0E3748CC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8C38-6377-5F44-9CCA-474B21DD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64A3-3F93-2D49-BA01-D117A4D7E5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51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C766-3B61-414C-870B-0832EA17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39AC-2B08-5E44-84DC-1A4787E2BB0F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08BF-B11D-B74B-8CBB-CB9305C4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A501-4002-EC41-A0EE-361DB025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716B-2420-F64D-BA63-E3980D15B6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93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DF10A-9758-FC4E-AB89-646433E3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2F72-EEC4-3A4A-BBF1-0483EF9F5BA8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1928-87A7-9E4F-A48C-29B2CA6A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31A2-B7BC-3844-B736-EE52EFA4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081B-43C0-624D-B818-D7ABD30E8C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46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A9C463-2ABC-2949-9F7C-AACE62A1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BF48-9267-A741-88FF-77C4F7465026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B99FF2-774C-554A-A11B-061F0F8A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C5CFDF-361A-924D-84D5-64227139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9AE3-2B44-5241-AF7B-74B7FF931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58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4E502E-483C-CE45-8D9F-539C6E61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0AF4-BEBC-0B43-9171-F619A2515074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46D791-A2A4-394D-98A1-3F5BF04B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E91A95-1C92-6C44-A84D-6575C933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CE12-9531-8F40-8545-CCD777DA7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2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946D80-AF2B-6042-A825-B93A78D2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FBEA-3F9E-EB49-9BFB-D5FB3D7AADD4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8D2CBD-31DB-3248-9B4B-C4FECA41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7F5547-8A00-B044-95DD-8D7DBC44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50FF-B258-A04D-B861-6087D08070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082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720262-E3CE-A44F-92CF-31C08C99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D499-F316-C841-B58D-0C05686D8812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944C74-06B4-444B-953A-9BB3CFBF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AE7CDF-3458-0546-86EB-99E1C898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B1BE-8228-CE4C-85AD-631633EDEB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30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F3A9E-6FD8-8F46-BB81-F5918AC4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2615-D1DA-8E48-8E08-D841E50CA442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BD4BD-761B-1A4C-9984-6FF66A8E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4441D8-EECC-7343-8895-EED943E3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030F-4C77-8949-BC87-E1B2ACC345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1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2D9F3E-121C-574A-99E0-FD912DA8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E02A-DFFD-1045-B94D-A4D058AFD5AF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D9B646-B0B3-A14D-B0B0-DC05E807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FE2C7D-6A29-4645-A6AF-01A85284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E8CD-B627-3B4D-A62F-EDBDFFE912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5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7CE852-C259-0940-A202-AD74C921F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D9DA8B-F881-7E45-BB81-C1373301F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9155-743A-DC49-80CE-1C7C3D271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41DF6-5F79-D945-8048-102A5C78A3A8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6604F-DE87-C743-827C-782F0D733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4F8F-DD6E-494F-A50C-4FEA1AFD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06A184-4FBF-1546-AC68-40FE8D2A75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871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>
            <a:extLst>
              <a:ext uri="{FF2B5EF4-FFF2-40B4-BE49-F238E27FC236}">
                <a16:creationId xmlns:a16="http://schemas.microsoft.com/office/drawing/2014/main" id="{099D5414-A296-6146-B62C-D3BE2C8A5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/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79625C02-D094-0E49-8DEA-BBA9B86CD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B62E6-EC0B-5E4E-855F-ED38E935E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41865B-296D-4145-8F92-E162704A0CD5}" type="datetimeFigureOut">
              <a:rPr lang="cs-CZ"/>
              <a:pPr>
                <a:defRPr/>
              </a:pPr>
              <a:t>20.05.2022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8B33-7431-E045-818C-ADD8BEB8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70C05-D991-A14E-BDAB-E9398439D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24DAF1-D2A5-7D42-BEE6-CA8092F6FD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7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FF66A8D-73EE-4448-94BC-AF0768A99E7B}"/>
              </a:ext>
            </a:extLst>
          </p:cNvPr>
          <p:cNvSpPr txBox="1"/>
          <p:nvPr/>
        </p:nvSpPr>
        <p:spPr>
          <a:xfrm>
            <a:off x="0" y="2681818"/>
            <a:ext cx="12192000" cy="748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cs-CZ" sz="4267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testovací baterie </a:t>
            </a:r>
            <a:r>
              <a:rPr lang="cs-CZ" sz="3733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Žá</a:t>
            </a:r>
            <a:r>
              <a:rPr lang="cs-CZ" sz="4267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ků</a:t>
            </a:r>
            <a:endParaRPr lang="cs-CZ" sz="4267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dista" panose="02000000000000000000" pitchFamily="50" charset="-18"/>
            </a:endParaRPr>
          </a:p>
        </p:txBody>
      </p:sp>
      <p:sp>
        <p:nvSpPr>
          <p:cNvPr id="79874" name="Obdélník 4">
            <a:extLst>
              <a:ext uri="{FF2B5EF4-FFF2-40B4-BE49-F238E27FC236}">
                <a16:creationId xmlns:a16="http://schemas.microsoft.com/office/drawing/2014/main" id="{A04FC9D1-F029-8641-A856-03C52070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584" y="5157192"/>
            <a:ext cx="55668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373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Zdeněk Vojta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6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 ČH</a:t>
            </a:r>
            <a:endParaRPr lang="cs-CZ" altLang="cs-CZ" sz="533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3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/>
              <a:t>Běh po dobu 12 minut</a:t>
            </a:r>
            <a:br>
              <a:rPr lang="cs-CZ" sz="4800" b="1" dirty="0"/>
            </a:br>
            <a:r>
              <a:rPr lang="cs-CZ" sz="4800" dirty="0"/>
              <a:t>jen hráči kategorie U11 let a starší</a:t>
            </a:r>
            <a:endParaRPr lang="cs-CZ" sz="48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4274127" cy="4351339"/>
          </a:xfrm>
          <a:ln>
            <a:solidFill>
              <a:schemeClr val="accent5"/>
            </a:solidFill>
          </a:ln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900" b="1" dirty="0"/>
              <a:t>Důležité!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Prvních 400 m musí být určeno tempo! Jeden z dospělých běží jako první a definuje tempo, které odpovídá průměrné vzdálenosti v dané věkové skupině.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Např. pro kategorii U11 je průměrná hodnota 2500 m – čas (tempo) pro prvních 200 m je 57,5 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Vedoucího dospělého (</a:t>
            </a:r>
            <a:r>
              <a:rPr lang="cs-CZ" sz="2600" dirty="0" err="1"/>
              <a:t>tempaře</a:t>
            </a:r>
            <a:r>
              <a:rPr lang="cs-CZ" sz="2600" dirty="0"/>
              <a:t>) nesmí žádné z dětí 400 m předběhnout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Po uběhnutí 400 m vedoucí trenér (</a:t>
            </a:r>
            <a:r>
              <a:rPr lang="cs-CZ" sz="2600" dirty="0" err="1"/>
              <a:t>tempař</a:t>
            </a:r>
            <a:r>
              <a:rPr lang="cs-CZ" sz="2600" dirty="0"/>
              <a:t>) již nepokračuje a dětí běží dál svým individuálním tempem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61709" y="1825625"/>
            <a:ext cx="6492240" cy="4351339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cs-CZ" sz="1400" b="1" dirty="0"/>
              <a:t>Účel testu: </a:t>
            </a:r>
          </a:p>
          <a:p>
            <a:pPr lvl="1"/>
            <a:r>
              <a:rPr lang="cs-CZ" sz="1200" dirty="0"/>
              <a:t>Zjistit maximální vzdálenost, kterou testovaný jedinec překoná během za standardní čas 12 minut. Test slouží k odhadu úrovně běžecké vytrvalostní schopnosti /tzv. obecné, aerobní vytrvalostní schopnosti/. </a:t>
            </a:r>
          </a:p>
          <a:p>
            <a:r>
              <a:rPr lang="cs-CZ" sz="1400" b="1" dirty="0"/>
              <a:t>Vybavení:</a:t>
            </a:r>
          </a:p>
          <a:p>
            <a:pPr lvl="1"/>
            <a:r>
              <a:rPr lang="cs-CZ" sz="1200" dirty="0"/>
              <a:t>Atletická dráha, startovní čísla, stopky, startovací pistole /píšťalka/, měřící pásmo.</a:t>
            </a:r>
          </a:p>
          <a:p>
            <a:r>
              <a:rPr lang="cs-CZ" sz="1400" b="1" dirty="0"/>
              <a:t>Popis: </a:t>
            </a:r>
          </a:p>
          <a:p>
            <a:pPr lvl="1"/>
            <a:r>
              <a:rPr lang="cs-CZ" sz="1200" dirty="0"/>
              <a:t>Běží se po atletické dráze, startuje se z vysokého postoje, podle běžných atletických zvyklostí. Úkolem je uběhnout v požadované době co nejdelší dráhu. Běh lze střídat s chůzí /pokud testovaný není schopen běhu/.</a:t>
            </a:r>
          </a:p>
          <a:p>
            <a:r>
              <a:rPr lang="cs-CZ" sz="1400" b="1" dirty="0"/>
              <a:t>Další pokyny: </a:t>
            </a:r>
          </a:p>
          <a:p>
            <a:pPr lvl="1"/>
            <a:r>
              <a:rPr lang="cs-CZ" sz="1200" dirty="0"/>
              <a:t>Doporučuje se přidělit testovaným startovní čísla a zaznamenávat u každého počet uběhnutých kol, </a:t>
            </a:r>
          </a:p>
          <a:p>
            <a:pPr lvl="1"/>
            <a:r>
              <a:rPr lang="cs-CZ" sz="1200" dirty="0"/>
              <a:t>je třeba přesně změřit délku dráhy /jednoho kola/ a vymezit na ní úseky po 10 metrech, </a:t>
            </a:r>
          </a:p>
          <a:p>
            <a:pPr lvl="1"/>
            <a:r>
              <a:rPr lang="cs-CZ" sz="1200" dirty="0"/>
              <a:t>průběžně se hlásí čas běhu, </a:t>
            </a:r>
          </a:p>
          <a:p>
            <a:pPr lvl="1"/>
            <a:r>
              <a:rPr lang="cs-CZ" sz="1200" dirty="0"/>
              <a:t>po ukončení běhu zůstanou všichni testovaní na místech a vyčkají na změření vzdálenosti.</a:t>
            </a:r>
          </a:p>
          <a:p>
            <a:r>
              <a:rPr lang="cs-CZ" sz="1400" b="1" dirty="0"/>
              <a:t>Hodnocení: </a:t>
            </a:r>
          </a:p>
          <a:p>
            <a:pPr lvl="1"/>
            <a:r>
              <a:rPr lang="cs-CZ" sz="1200" dirty="0"/>
              <a:t>Měří se délka uběhnuté dráhy v metrech /m/. Přesnost záznamu 10 m  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826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B7EBAC7-C46E-DD48-9138-19305FF6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51000"/>
            <a:ext cx="11328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b="1" dirty="0"/>
              <a:t>Opakované shyby </a:t>
            </a:r>
            <a:br>
              <a:rPr lang="cs-CZ" sz="4800" dirty="0"/>
            </a:br>
            <a:r>
              <a:rPr lang="cs-CZ" sz="4800" dirty="0"/>
              <a:t>jen hráči kategorie U11 let a starší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14627" r="61470" b="46496"/>
          <a:stretch/>
        </p:blipFill>
        <p:spPr>
          <a:xfrm>
            <a:off x="955961" y="1665750"/>
            <a:ext cx="3981796" cy="4897207"/>
          </a:xfrm>
          <a:ln>
            <a:solidFill>
              <a:schemeClr val="accent5"/>
            </a:solidFill>
          </a:ln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1" y="1665106"/>
            <a:ext cx="6808124" cy="4897207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cs-CZ" sz="1351" b="1" dirty="0"/>
              <a:t>Účel testu:</a:t>
            </a:r>
          </a:p>
          <a:p>
            <a:pPr lvl="1"/>
            <a:r>
              <a:rPr lang="cs-CZ" sz="1351" dirty="0"/>
              <a:t>Zjistit maximální počet shybů, které testovaný jedinec opakovaně provede /bez časového omezení/. Test slouží k odhadu individuální úrovně </a:t>
            </a:r>
            <a:r>
              <a:rPr lang="cs-CZ" sz="1351" dirty="0" err="1"/>
              <a:t>dynamickosilové</a:t>
            </a:r>
            <a:r>
              <a:rPr lang="cs-CZ" sz="1351" dirty="0"/>
              <a:t> a vytrvalostní schopnosti horních končetin a pletence ramenního. </a:t>
            </a:r>
          </a:p>
          <a:p>
            <a:r>
              <a:rPr lang="cs-CZ" sz="1351" b="1" dirty="0"/>
              <a:t>Vybavení</a:t>
            </a:r>
            <a:r>
              <a:rPr lang="cs-CZ" sz="1351" dirty="0"/>
              <a:t>:</a:t>
            </a:r>
          </a:p>
          <a:p>
            <a:pPr lvl="1"/>
            <a:r>
              <a:rPr lang="cs-CZ" sz="1351" dirty="0"/>
              <a:t>Doskočná hrazda /průměr žerdi 2-4 cm/. </a:t>
            </a:r>
          </a:p>
          <a:p>
            <a:r>
              <a:rPr lang="cs-CZ" sz="1351" b="1" dirty="0"/>
              <a:t>Popis:</a:t>
            </a:r>
            <a:r>
              <a:rPr lang="cs-CZ" sz="1351" dirty="0"/>
              <a:t> </a:t>
            </a:r>
          </a:p>
          <a:p>
            <a:pPr lvl="1"/>
            <a:r>
              <a:rPr lang="cs-CZ" sz="1351" dirty="0"/>
              <a:t>Ze svisu nad hmatem na doskočné hrazdě /úchop v šíři ramen/ se testovaný opakovaně přitahuje do shybu /brada nad žerdí/ a spouští zpět do základní polohy /paže zcela napnuty/. Cílem je provést maximální počet shybů. Ukázka viz obr. 2.</a:t>
            </a:r>
          </a:p>
          <a:p>
            <a:r>
              <a:rPr lang="cs-CZ" sz="1351" b="1" dirty="0"/>
              <a:t>Další pokyny:</a:t>
            </a:r>
          </a:p>
          <a:p>
            <a:pPr lvl="1"/>
            <a:r>
              <a:rPr lang="cs-CZ" sz="1351" dirty="0"/>
              <a:t>Není povoleno využívat pohyby /kmih, přítrhy apod.), </a:t>
            </a:r>
          </a:p>
          <a:p>
            <a:pPr lvl="1"/>
            <a:r>
              <a:rPr lang="cs-CZ" sz="1351" dirty="0"/>
              <a:t>test se provádí plynule a bez přerušení, </a:t>
            </a:r>
          </a:p>
          <a:p>
            <a:pPr lvl="1"/>
            <a:r>
              <a:rPr lang="cs-CZ" sz="1351" dirty="0"/>
              <a:t>nedokonale provedený shyb se nezapočítává, </a:t>
            </a:r>
          </a:p>
          <a:p>
            <a:pPr lvl="1"/>
            <a:r>
              <a:rPr lang="cs-CZ" sz="1351" dirty="0"/>
              <a:t>test končí, jestliže testovaný přeruší plynulý pohyb na dvě a více sekund, popřípadě dvakrát za sebou se nepřitáhne do požadované polohy.</a:t>
            </a:r>
          </a:p>
          <a:p>
            <a:r>
              <a:rPr lang="cs-CZ" sz="1351" b="1" dirty="0"/>
              <a:t>Hodnocení</a:t>
            </a:r>
            <a:r>
              <a:rPr lang="cs-CZ" sz="1351" dirty="0"/>
              <a:t>:</a:t>
            </a:r>
          </a:p>
          <a:p>
            <a:pPr lvl="1"/>
            <a:r>
              <a:rPr lang="cs-CZ" sz="1351" dirty="0"/>
              <a:t>Zaznamená se počet ukončených a správně provedených shybů. Přesnost záznamu 1 shyb. </a:t>
            </a:r>
          </a:p>
        </p:txBody>
      </p:sp>
    </p:spTree>
    <p:extLst>
      <p:ext uri="{BB962C8B-B14F-4D97-AF65-F5344CB8AC3E}">
        <p14:creationId xmlns:p14="http://schemas.microsoft.com/office/powerpoint/2010/main" val="55516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C8AA65E-509E-E94E-AEBB-171E8C65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1701800"/>
            <a:ext cx="1123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B4D71-08E4-49A9-9FD9-C29C25F13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cs-CZ" b="1" dirty="0"/>
              <a:t>Testy mládežnických kategorií</a:t>
            </a:r>
            <a:br>
              <a:rPr lang="cs-CZ" b="1" dirty="0"/>
            </a:br>
            <a:r>
              <a:rPr lang="cs-CZ" b="1" dirty="0"/>
              <a:t>ŽÁCI (U11-U14)</a:t>
            </a:r>
          </a:p>
        </p:txBody>
      </p:sp>
    </p:spTree>
    <p:extLst>
      <p:ext uri="{BB962C8B-B14F-4D97-AF65-F5344CB8AC3E}">
        <p14:creationId xmlns:p14="http://schemas.microsoft.com/office/powerpoint/2010/main" val="32925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Testy mimo 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dirty="0"/>
              <a:t>Sestava s tyčí (= Koordinace) 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Skok z místa (= Explosivní síla)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Člunkový běh 4 x 10 m (= Rychlostně koordinační)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Běh na 12 min. (= Aerobní vytrvalost)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Počet shybů (= Maximální síla)</a:t>
            </a:r>
          </a:p>
        </p:txBody>
      </p:sp>
    </p:spTree>
    <p:extLst>
      <p:ext uri="{BB962C8B-B14F-4D97-AF65-F5344CB8AC3E}">
        <p14:creationId xmlns:p14="http://schemas.microsoft.com/office/powerpoint/2010/main" val="189843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/>
              <a:t>Sestava s tyčí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228706" y="1379916"/>
            <a:ext cx="6125095" cy="506245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400" b="1" dirty="0"/>
              <a:t>Účel testu:</a:t>
            </a:r>
          </a:p>
          <a:p>
            <a:pPr lvl="1"/>
            <a:r>
              <a:rPr lang="cs-CZ" sz="1200" dirty="0"/>
              <a:t>Zjistit minimální čas, který testovaný jedinec potřebuje k opakovanému provedení předepsané sestavy s tyčí. Test slouží k odhadu individuální úrovně celkové obratnostní schopnosti při časovém omezení.</a:t>
            </a:r>
          </a:p>
          <a:p>
            <a:r>
              <a:rPr lang="cs-CZ" sz="1400" b="1" dirty="0"/>
              <a:t>Vybavení</a:t>
            </a:r>
            <a:r>
              <a:rPr lang="cs-CZ" sz="1400" dirty="0"/>
              <a:t>:</a:t>
            </a:r>
          </a:p>
          <a:p>
            <a:pPr lvl="1"/>
            <a:r>
              <a:rPr lang="cs-CZ" sz="1200" dirty="0"/>
              <a:t>Dřevěná gymnastická tyč /délka 95 cm/.</a:t>
            </a:r>
          </a:p>
          <a:p>
            <a:r>
              <a:rPr lang="cs-CZ" sz="1400" b="1" dirty="0"/>
              <a:t>Popis</a:t>
            </a:r>
            <a:r>
              <a:rPr lang="cs-CZ" sz="1400" dirty="0"/>
              <a:t>:</a:t>
            </a:r>
          </a:p>
          <a:p>
            <a:pPr lvl="1"/>
            <a:r>
              <a:rPr lang="cs-CZ" sz="1200" dirty="0"/>
              <a:t>Základní postoj - stoj mírně rozkročný, krátká tyč vzadu dole rovně /úchop asi o 20 cm větší než je šíře ramen/. Na zahajovací povel překračuje testovaný tyč do polohy vpředu dole rovně, potom provede rychle sed "leh na zádech, přičemž současně provleče obě nohy nad tyč a vstane. Tím se dostane zpět do základní polohy. Popsaná sestava se opakuje co nejrychleji bez přerušení 5x. </a:t>
            </a:r>
          </a:p>
          <a:p>
            <a:r>
              <a:rPr lang="cs-CZ" sz="1400" b="1" dirty="0"/>
              <a:t>Další pokyny:</a:t>
            </a:r>
          </a:p>
          <a:p>
            <a:pPr lvl="1"/>
            <a:r>
              <a:rPr lang="cs-CZ" sz="1200" dirty="0"/>
              <a:t>Po výkladu a ukázce se nejprve zkusmo projde v pomalém tempu celou sestavu (5x), </a:t>
            </a:r>
          </a:p>
          <a:p>
            <a:pPr lvl="1"/>
            <a:r>
              <a:rPr lang="cs-CZ" sz="1200" dirty="0"/>
              <a:t>doporučuje se provádět test na gymnastickém koberci, cvičí se zásadně bez obuvi, </a:t>
            </a:r>
          </a:p>
          <a:p>
            <a:pPr lvl="1"/>
            <a:r>
              <a:rPr lang="cs-CZ" sz="1200" dirty="0"/>
              <a:t>po celou dobu je třeba průběžně dodržovat jednotlivé předepsané polohy (zvláště základní stoj, tyč vzadu dole rovně), </a:t>
            </a:r>
          </a:p>
          <a:p>
            <a:pPr lvl="1"/>
            <a:r>
              <a:rPr lang="cs-CZ" sz="1200" dirty="0"/>
              <a:t>pokud testovaný neudrží tyč, musí celou sestavu opakovat, </a:t>
            </a:r>
          </a:p>
          <a:p>
            <a:pPr lvl="1"/>
            <a:r>
              <a:rPr lang="cs-CZ" sz="1200" dirty="0"/>
              <a:t>jedna osoba měří jen jednoho testovaného.</a:t>
            </a:r>
          </a:p>
          <a:p>
            <a:r>
              <a:rPr lang="cs-CZ" sz="1400" b="1" dirty="0"/>
              <a:t>Hodnocení:</a:t>
            </a:r>
          </a:p>
          <a:p>
            <a:pPr lvl="1"/>
            <a:r>
              <a:rPr lang="cs-CZ" sz="1200" dirty="0"/>
              <a:t>Měří se čas pěti opakovaných sestav bez přerušení v sekundách /s/. Přesnost záznamu 0,1 s.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21482" r="54412" b="13889"/>
          <a:stretch/>
        </p:blipFill>
        <p:spPr>
          <a:xfrm>
            <a:off x="498766" y="1379162"/>
            <a:ext cx="4455620" cy="506320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444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17D000-0F37-724A-92FB-1653C82E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1189875"/>
            <a:ext cx="10985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/>
              <a:t>Skok daleký z místa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27122" r="59801" b="35981"/>
          <a:stretch/>
        </p:blipFill>
        <p:spPr>
          <a:xfrm>
            <a:off x="315884" y="1729050"/>
            <a:ext cx="5253643" cy="3798916"/>
          </a:xfrm>
          <a:ln>
            <a:solidFill>
              <a:schemeClr val="accent5"/>
            </a:solidFill>
          </a:ln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0844" y="1471354"/>
            <a:ext cx="6159731" cy="4921135"/>
          </a:xfrm>
          <a:ln>
            <a:solidFill>
              <a:schemeClr val="accent5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Účel testu:</a:t>
            </a:r>
          </a:p>
          <a:p>
            <a:pPr lvl="1"/>
            <a:r>
              <a:rPr lang="cs-CZ" dirty="0"/>
              <a:t>zjistit maximální vzdálenost, kterou testovaný jedinec dosáhne skokem do dálky z místa odrazem snožmo. Test slouží k odhadu individuální úrovně výbušně silové schopnosti dolních končetin   </a:t>
            </a:r>
          </a:p>
          <a:p>
            <a:r>
              <a:rPr lang="cs-CZ" b="1" dirty="0"/>
              <a:t>Vybavení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Rovná pevná plocha, doskočiště na hřišti, měřící pásmo.</a:t>
            </a:r>
          </a:p>
          <a:p>
            <a:r>
              <a:rPr lang="cs-CZ" b="1" dirty="0"/>
              <a:t>Popis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Ze stoje mírně rozkročného těsně před čárou odrazu /chodidla rovnoběžně asi v šíři ramen/ provede testovaný pod řep a předklon, zapaží a odrazem snožmo /za současného švihu paží vpřed/ skočí co nejdále. </a:t>
            </a:r>
          </a:p>
          <a:p>
            <a:r>
              <a:rPr lang="cs-CZ" b="1" dirty="0"/>
              <a:t>Další pokyny:</a:t>
            </a:r>
          </a:p>
          <a:p>
            <a:pPr lvl="1"/>
            <a:r>
              <a:rPr lang="cs-CZ" dirty="0"/>
              <a:t>Měří se vzdálenost od čáry odrazu k poslední stopě doskoku, </a:t>
            </a:r>
          </a:p>
          <a:p>
            <a:pPr lvl="1"/>
            <a:r>
              <a:rPr lang="cs-CZ" dirty="0"/>
              <a:t>Odraz z rovné, neklouzavé a neposuvné podložky, přibližně na stejné úrovni jako je doskok, </a:t>
            </a:r>
          </a:p>
          <a:p>
            <a:pPr lvl="1"/>
            <a:r>
              <a:rPr lang="cs-CZ" dirty="0"/>
              <a:t>Tři pokusy; hodnotí se vzdálenost nejlepšího z nich. </a:t>
            </a:r>
          </a:p>
          <a:p>
            <a:r>
              <a:rPr lang="cs-CZ" b="1" dirty="0"/>
              <a:t>Hodnocení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Měří se vzdálenost nejdelšího skoku v centimetrech /cm/. Přesnost záznamu 1 cm.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645922" y="1729050"/>
            <a:ext cx="3915295" cy="89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cs-CZ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6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A31A75-B033-F541-B1F3-F57286DA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1316455"/>
            <a:ext cx="11239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altLang="cs-CZ" sz="4800" b="1" dirty="0">
                <a:solidFill>
                  <a:srgbClr val="000000"/>
                </a:solidFill>
                <a:latin typeface="+mn-lt"/>
              </a:rPr>
              <a:t>Člunkový běh (4 x 10 m)</a:t>
            </a:r>
            <a:endParaRPr lang="cs-CZ" sz="4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5018" y="1547879"/>
            <a:ext cx="4547063" cy="4944164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78337" y="1603279"/>
            <a:ext cx="6700057" cy="483336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1300" b="1" dirty="0">
                <a:latin typeface="+mn-lt"/>
              </a:rPr>
              <a:t>Účel testu:</a:t>
            </a:r>
          </a:p>
          <a:p>
            <a:pPr lvl="1"/>
            <a:r>
              <a:rPr lang="cs-CZ" sz="1300" dirty="0">
                <a:latin typeface="+mn-lt"/>
              </a:rPr>
              <a:t>Zjistit minimální čas, který testovaný jedinec potřebuje k opakovanému provedení přeběhnutí vyznačené vzdálenosti ( 4 x 10 m). Test slouží k odhadu individuální úrovně celkové rychlostně obratnostní schopnosti.</a:t>
            </a:r>
          </a:p>
          <a:p>
            <a:pPr>
              <a:lnSpc>
                <a:spcPct val="100000"/>
              </a:lnSpc>
            </a:pPr>
            <a:r>
              <a:rPr lang="cs-CZ" sz="1300" b="1" dirty="0">
                <a:latin typeface="+mn-lt"/>
              </a:rPr>
              <a:t>Vybavení</a:t>
            </a:r>
          </a:p>
          <a:p>
            <a:pPr marL="457189" lvl="1" indent="0">
              <a:buFontTx/>
              <a:buChar char="•"/>
            </a:pPr>
            <a:r>
              <a:rPr lang="cs-CZ" sz="1300" dirty="0">
                <a:latin typeface="+mn-lt"/>
              </a:rPr>
              <a:t>Rovná pevná (neklouzavá) plocha (atletická dráha), měřící pásmo, </a:t>
            </a:r>
            <a:r>
              <a:rPr lang="cs-CZ" altLang="cs-CZ" sz="1300" dirty="0">
                <a:latin typeface="+mn-lt"/>
              </a:rPr>
              <a:t>stopky, křída, píšťalka (startovní pistole)</a:t>
            </a:r>
          </a:p>
          <a:p>
            <a:pPr marL="457189" lvl="1" indent="0">
              <a:buFontTx/>
              <a:buChar char="•"/>
            </a:pPr>
            <a:r>
              <a:rPr lang="cs-CZ" altLang="cs-CZ" sz="1300" dirty="0">
                <a:latin typeface="+mn-lt"/>
              </a:rPr>
              <a:t>Na běžecké ploše se vyznačí dvě rovnoběžné čáry ve vzdálenosti 10 m od sebe</a:t>
            </a:r>
          </a:p>
          <a:p>
            <a:r>
              <a:rPr lang="cs-CZ" sz="1300" b="1" dirty="0">
                <a:latin typeface="+mn-lt"/>
              </a:rPr>
              <a:t>Popis:</a:t>
            </a:r>
          </a:p>
          <a:p>
            <a:pPr lvl="1"/>
            <a:r>
              <a:rPr lang="cs-CZ" sz="1300" dirty="0">
                <a:latin typeface="+mn-lt"/>
              </a:rPr>
              <a:t>Startuje se z polovysoké startovní polohy na povely: "Na místa - Připravte se - Pozor - Signál /výstřel/". </a:t>
            </a:r>
          </a:p>
          <a:p>
            <a:pPr lvl="1"/>
            <a:r>
              <a:rPr lang="cs-CZ" sz="1300" dirty="0">
                <a:latin typeface="+mn-lt"/>
              </a:rPr>
              <a:t>Testovaný běží od startovní čáry k druhé čáře ve vzdálenosti 10 m. Za touto čárou provádí obrat (obě nohy musí být za čárou) a běží zpět ke startovní čáře. Za startovní čárou provádí testovaná opět obrat (obě nohy za čárou) a celý úsek ještě jednou (tam a zpět) přebíhá. Celkem tedy uběhne vzdálenost 40 m (4 x 10 m)</a:t>
            </a:r>
          </a:p>
          <a:p>
            <a:pPr lvl="1"/>
            <a:r>
              <a:rPr lang="cs-CZ" sz="1300" dirty="0">
                <a:latin typeface="+mn-lt"/>
              </a:rPr>
              <a:t>Při doběhu 4 úseku nezastavuje ihned za čárou, ale cílovou (startovní) čáru probíhá</a:t>
            </a:r>
          </a:p>
          <a:p>
            <a:pPr>
              <a:lnSpc>
                <a:spcPct val="100000"/>
              </a:lnSpc>
            </a:pPr>
            <a:r>
              <a:rPr lang="cs-CZ" sz="1300" b="1" dirty="0">
                <a:latin typeface="+mn-lt"/>
              </a:rPr>
              <a:t>Další pokyny: </a:t>
            </a:r>
          </a:p>
          <a:p>
            <a:pPr lvl="1">
              <a:lnSpc>
                <a:spcPct val="100000"/>
              </a:lnSpc>
            </a:pPr>
            <a:r>
              <a:rPr lang="cs-CZ" altLang="cs-CZ" sz="1300" dirty="0">
                <a:latin typeface="+mn-lt"/>
              </a:rPr>
              <a:t>Každá TO si nejprve celou dráhu zkušebně proběhne, aby se předešlo chybám. </a:t>
            </a:r>
          </a:p>
          <a:p>
            <a:pPr lvl="1">
              <a:lnSpc>
                <a:spcPct val="100000"/>
              </a:lnSpc>
            </a:pPr>
            <a:r>
              <a:rPr lang="cs-CZ" sz="1300" dirty="0">
                <a:latin typeface="+mn-lt"/>
              </a:rPr>
              <a:t>Vždy běží jen jeden testovaný, - měří minimálně jeden časoměřič,  běhá se v teniskách, </a:t>
            </a:r>
          </a:p>
          <a:p>
            <a:pPr lvl="1">
              <a:lnSpc>
                <a:spcPct val="100000"/>
              </a:lnSpc>
            </a:pPr>
            <a:r>
              <a:rPr lang="cs-CZ" sz="1300" dirty="0">
                <a:latin typeface="+mn-lt"/>
              </a:rPr>
              <a:t>dráha musí být rovná, dobře upravená, </a:t>
            </a:r>
            <a:r>
              <a:rPr lang="cs-CZ" altLang="cs-CZ" sz="1300" dirty="0">
                <a:latin typeface="+mn-lt"/>
              </a:rPr>
              <a:t>Provádí se dva pokusy, mezi nimiž musí být pauza nejméně 5 min. Zaznamenává se lepší výsledek. </a:t>
            </a:r>
          </a:p>
          <a:p>
            <a:pPr>
              <a:lnSpc>
                <a:spcPct val="100000"/>
              </a:lnSpc>
            </a:pPr>
            <a:r>
              <a:rPr lang="cs-CZ" altLang="cs-CZ" sz="1300" b="1" dirty="0">
                <a:latin typeface="+mn-lt"/>
              </a:rPr>
              <a:t>Hodnocení:</a:t>
            </a:r>
          </a:p>
          <a:p>
            <a:pPr lvl="1">
              <a:lnSpc>
                <a:spcPct val="100000"/>
              </a:lnSpc>
            </a:pPr>
            <a:r>
              <a:rPr lang="cs-CZ" altLang="cs-CZ" sz="1300" dirty="0">
                <a:latin typeface="+mn-lt"/>
              </a:rPr>
              <a:t>Čas měříme s přesností na 0,1 s. 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922714" y="2319253"/>
            <a:ext cx="4098175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889462" y="6001790"/>
            <a:ext cx="4098175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047404" y="2385754"/>
            <a:ext cx="8312" cy="36160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5020" y="3551795"/>
            <a:ext cx="461665" cy="10390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377"/>
            <a:r>
              <a:rPr lang="cs-CZ" dirty="0">
                <a:solidFill>
                  <a:prstClr val="black"/>
                </a:solidFill>
                <a:latin typeface="Calibri"/>
              </a:rPr>
              <a:t>10 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99661" y="6043353"/>
            <a:ext cx="15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cs-CZ" dirty="0">
                <a:solidFill>
                  <a:prstClr val="black"/>
                </a:solidFill>
                <a:latin typeface="Calibri"/>
              </a:rPr>
              <a:t>Startovní čára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1596045" y="2169623"/>
            <a:ext cx="216131" cy="3832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1978432" y="2248595"/>
            <a:ext cx="174219" cy="38759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318905" y="2248595"/>
            <a:ext cx="216131" cy="383216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2702815" y="2281152"/>
            <a:ext cx="174219" cy="3875981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 rot="16200000">
            <a:off x="755661" y="4845118"/>
            <a:ext cx="13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cs-CZ" b="1" dirty="0">
                <a:solidFill>
                  <a:srgbClr val="FF0000"/>
                </a:solidFill>
                <a:latin typeface="Calibri"/>
              </a:rPr>
              <a:t>1. přeběh</a:t>
            </a:r>
          </a:p>
        </p:txBody>
      </p:sp>
      <p:sp>
        <p:nvSpPr>
          <p:cNvPr id="22" name="TextovéPole 21"/>
          <p:cNvSpPr txBox="1"/>
          <p:nvPr/>
        </p:nvSpPr>
        <p:spPr>
          <a:xfrm rot="5400000">
            <a:off x="1601387" y="2909094"/>
            <a:ext cx="13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cs-CZ" b="1" dirty="0">
                <a:solidFill>
                  <a:srgbClr val="00B050"/>
                </a:solidFill>
                <a:latin typeface="Calibri"/>
              </a:rPr>
              <a:t>2. přeběh</a:t>
            </a:r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1923184" y="5087768"/>
            <a:ext cx="13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cs-CZ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3. přeběh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2364588" y="2838438"/>
            <a:ext cx="13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cs-CZ" b="1" dirty="0">
                <a:solidFill>
                  <a:srgbClr val="7030A0"/>
                </a:solidFill>
                <a:latin typeface="Calibri"/>
              </a:rPr>
              <a:t>4. přeběh</a:t>
            </a:r>
          </a:p>
        </p:txBody>
      </p:sp>
    </p:spTree>
    <p:extLst>
      <p:ext uri="{BB962C8B-B14F-4D97-AF65-F5344CB8AC3E}">
        <p14:creationId xmlns:p14="http://schemas.microsoft.com/office/powerpoint/2010/main" val="348382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E9C402-0EEA-584F-B2E8-FE88BA4C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60714"/>
            <a:ext cx="11506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74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1119</Words>
  <Application>Microsoft Macintosh PowerPoint</Application>
  <PresentationFormat>Širokoúhlá obrazovka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Nudista</vt:lpstr>
      <vt:lpstr>1_Office Theme</vt:lpstr>
      <vt:lpstr>4_Office Theme</vt:lpstr>
      <vt:lpstr>Prezentace aplikace PowerPoint</vt:lpstr>
      <vt:lpstr>Testy mládežnických kategorií ŽÁCI (U11-U14)</vt:lpstr>
      <vt:lpstr>Testy mimo led</vt:lpstr>
      <vt:lpstr>Sestava s tyčí</vt:lpstr>
      <vt:lpstr>Prezentace aplikace PowerPoint</vt:lpstr>
      <vt:lpstr>Skok daleký z místa</vt:lpstr>
      <vt:lpstr>Prezentace aplikace PowerPoint</vt:lpstr>
      <vt:lpstr>Člunkový běh (4 x 10 m)</vt:lpstr>
      <vt:lpstr>Prezentace aplikace PowerPoint</vt:lpstr>
      <vt:lpstr>Běh po dobu 12 minut jen hráči kategorie U11 let a starší</vt:lpstr>
      <vt:lpstr>Prezentace aplikace PowerPoint</vt:lpstr>
      <vt:lpstr>Opakované shyby  jen hráči kategorie U11 let a starší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Jankovič</dc:creator>
  <cp:lastModifiedBy>Lukáš Jankovič</cp:lastModifiedBy>
  <cp:revision>3</cp:revision>
  <dcterms:created xsi:type="dcterms:W3CDTF">2022-04-19T17:46:11Z</dcterms:created>
  <dcterms:modified xsi:type="dcterms:W3CDTF">2022-05-20T12:51:47Z</dcterms:modified>
</cp:coreProperties>
</file>